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3" r:id="rId3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056" name="Group 3"/>
            <p:cNvGrpSpPr/>
            <p:nvPr userDrawn="1"/>
          </p:nvGrpSpPr>
          <p:grpSpPr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0" name="Freeform 4"/>
              <p:cNvSpPr/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5"/>
              <p:cNvSpPr/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2" name="Freeform 6"/>
              <p:cNvSpPr/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62" name="Freeform 7"/>
              <p:cNvSpPr/>
              <p:nvPr/>
            </p:nvSpPr>
            <p:spPr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" name="Freeform 8"/>
              <p:cNvSpPr/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8" name="Freeform 9"/>
            <p:cNvSpPr/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58" name="Freeform 10"/>
            <p:cNvSpPr/>
            <p:nvPr/>
          </p:nvSpPr>
          <p:spPr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8"/>
                </a:cxn>
                <a:cxn ang="0">
                  <a:pos x="6425" y="148"/>
                </a:cxn>
                <a:cxn ang="0">
                  <a:pos x="6425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sp>
        <p:nvSpPr>
          <p:cNvPr id="71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smtClean="0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25" name="Rectangle 13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8400"/>
            <a:ext cx="2133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5157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54750"/>
            <a:ext cx="2133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p>
            <a:pPr algn="r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 advTm="6000"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6000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6000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6000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6000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6000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6000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6000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6000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6000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6000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en-GB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6000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grpSp>
        <p:nvGrpSpPr>
          <p:cNvPr id="1028" name="Group 4"/>
          <p:cNvGrpSpPr/>
          <p:nvPr/>
        </p:nvGrpSpPr>
        <p:grpSpPr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/>
            <p:nvPr userDrawn="1"/>
          </p:nvGrpSpPr>
          <p:grpSpPr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150" name="Freeform 6"/>
              <p:cNvSpPr/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151" name="Freeform 7"/>
              <p:cNvSpPr/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152" name="Freeform 8"/>
              <p:cNvSpPr/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38" name="Freeform 9"/>
              <p:cNvSpPr/>
              <p:nvPr/>
            </p:nvSpPr>
            <p:spPr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54" name="Freeform 10"/>
              <p:cNvSpPr/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155" name="Freeform 11"/>
            <p:cNvSpPr/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4" name="Freeform 12"/>
            <p:cNvSpPr/>
            <p:nvPr/>
          </p:nvSpPr>
          <p:spPr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8"/>
                </a:cxn>
                <a:cxn ang="0">
                  <a:pos x="6425" y="148"/>
                </a:cxn>
                <a:cxn ang="0">
                  <a:pos x="6425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100000"/>
                  </a:schemeClr>
                </a:gs>
                <a:gs pos="100000">
                  <a:schemeClr val="bg1">
                    <a:alpha val="100000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sp>
        <p:nvSpPr>
          <p:cNvPr id="615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 advTm="6000">
    <p:randomBar dir="vert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835150" y="333375"/>
            <a:ext cx="7129463" cy="6191250"/>
          </a:xfrm>
        </p:spPr>
        <p:txBody>
          <a:bodyPr vert="horz" wrap="square" lIns="91440" tIns="45720" rIns="91440" bIns="45720" numCol="1" anchor="t" anchorCtr="0" compatLnSpc="1"/>
          <a:lstStyle/>
          <a:p>
            <a:pPr marL="514350" indent="-514350" eaLnBrk="1" hangingPunct="1">
              <a:buFont typeface="Garamond" pitchFamily="18" charset="0"/>
              <a:buAutoNum type="arabicParenR"/>
            </a:pPr>
            <a:r>
              <a:rPr lang="en-GB" altLang="x-none" sz="2600" dirty="0">
                <a:effectLst>
                  <a:outerShdw blurRad="38100" dist="38100" dir="2700000">
                    <a:srgbClr val="000000"/>
                  </a:outerShdw>
                </a:effectLst>
              </a:rPr>
              <a:t>Work out:</a:t>
            </a:r>
            <a:br>
              <a:rPr lang="en-GB" altLang="x-none" sz="2600" dirty="0">
                <a:effectLst>
                  <a:outerShdw blurRad="38100" dist="38100" dir="2700000">
                    <a:srgbClr val="000000"/>
                  </a:outerShdw>
                </a:effectLst>
              </a:rPr>
            </a:br>
            <a:r>
              <a:rPr lang="en-GB" altLang="x-none" sz="2600" dirty="0">
                <a:effectLst>
                  <a:outerShdw blurRad="38100" dist="38100" dir="2700000">
                    <a:srgbClr val="000000"/>
                  </a:outerShdw>
                </a:effectLst>
              </a:rPr>
              <a:t>     5</a:t>
            </a:r>
            <a:r>
              <a:rPr lang="en-GB" altLang="x-none" sz="2600" baseline="30000" dirty="0">
                <a:effectLst>
                  <a:outerShdw blurRad="38100" dist="38100" dir="2700000">
                    <a:srgbClr val="000000"/>
                  </a:outerShdw>
                </a:effectLst>
              </a:rPr>
              <a:t>2</a:t>
            </a:r>
            <a:br>
              <a:rPr lang="en-GB" altLang="x-none" sz="2600" dirty="0">
                <a:effectLst>
                  <a:outerShdw blurRad="38100" dist="38100" dir="2700000">
                    <a:srgbClr val="000000"/>
                  </a:outerShdw>
                </a:effectLst>
              </a:rPr>
            </a:br>
            <a:endParaRPr lang="en-GB" altLang="x-none" sz="2600"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marL="514350" indent="-514350" eaLnBrk="1" hangingPunct="1">
              <a:buFont typeface="Garamond" pitchFamily="18" charset="0"/>
              <a:buAutoNum type="arabicParenR"/>
            </a:pPr>
            <a:r>
              <a:rPr lang="en-GB" altLang="x-none" sz="2600" dirty="0">
                <a:effectLst>
                  <a:outerShdw blurRad="38100" dist="38100" dir="2700000">
                    <a:srgbClr val="000000"/>
                  </a:outerShdw>
                </a:effectLst>
              </a:rPr>
              <a:t>Work out:</a:t>
            </a:r>
            <a:br>
              <a:rPr lang="en-GB" altLang="x-none" sz="2600" dirty="0">
                <a:effectLst>
                  <a:outerShdw blurRad="38100" dist="38100" dir="2700000">
                    <a:srgbClr val="000000"/>
                  </a:outerShdw>
                </a:effectLst>
              </a:rPr>
            </a:br>
            <a:r>
              <a:rPr lang="en-GB" altLang="x-none" sz="2600" dirty="0">
                <a:effectLst>
                  <a:outerShdw blurRad="38100" dist="38100" dir="2700000">
                    <a:srgbClr val="000000"/>
                  </a:outerShdw>
                </a:effectLst>
              </a:rPr>
              <a:t>     3</a:t>
            </a:r>
            <a:r>
              <a:rPr lang="en-GB" altLang="x-none" sz="2600" baseline="30000" dirty="0">
                <a:effectLst>
                  <a:outerShdw blurRad="38100" dist="38100" dir="2700000">
                    <a:srgbClr val="000000"/>
                  </a:outerShdw>
                </a:effectLst>
              </a:rPr>
              <a:t>2 </a:t>
            </a:r>
            <a:r>
              <a:rPr lang="en-GB" altLang="x-none" sz="2600" dirty="0">
                <a:effectLst>
                  <a:outerShdw blurRad="38100" dist="38100" dir="2700000">
                    <a:srgbClr val="000000"/>
                  </a:outerShdw>
                </a:effectLst>
              </a:rPr>
              <a:t> × 2</a:t>
            </a:r>
            <a:r>
              <a:rPr lang="en-GB" altLang="x-none" sz="2600" baseline="30000" dirty="0">
                <a:effectLst>
                  <a:outerShdw blurRad="38100" dist="38100" dir="2700000">
                    <a:srgbClr val="000000"/>
                  </a:outerShdw>
                </a:effectLst>
              </a:rPr>
              <a:t>24 </a:t>
            </a:r>
            <a:br>
              <a:rPr lang="en-GB" altLang="x-none" sz="2600" dirty="0">
                <a:effectLst>
                  <a:outerShdw blurRad="38100" dist="38100" dir="2700000">
                    <a:srgbClr val="000000"/>
                  </a:outerShdw>
                </a:effectLst>
              </a:rPr>
            </a:br>
            <a:endParaRPr lang="en-GB" altLang="x-none" sz="2600"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marL="514350" indent="-514350" eaLnBrk="1" hangingPunct="1">
              <a:buFont typeface="Garamond" pitchFamily="18" charset="0"/>
              <a:buAutoNum type="arabicParenR"/>
            </a:pPr>
            <a:r>
              <a:rPr lang="en-GB" altLang="x-none" sz="2600" dirty="0">
                <a:effectLst>
                  <a:outerShdw blurRad="38100" dist="38100" dir="2700000">
                    <a:srgbClr val="000000"/>
                  </a:outerShdw>
                </a:effectLst>
              </a:rPr>
              <a:t>Evaluate:</a:t>
            </a:r>
            <a:br>
              <a:rPr lang="en-GB" altLang="x-none" sz="2600" dirty="0">
                <a:effectLst>
                  <a:outerShdw blurRad="38100" dist="38100" dir="2700000">
                    <a:srgbClr val="000000"/>
                  </a:outerShdw>
                </a:effectLst>
              </a:rPr>
            </a:br>
            <a:r>
              <a:rPr lang="en-GB" altLang="x-none" sz="2600" dirty="0">
                <a:effectLst>
                  <a:outerShdw blurRad="38100" dist="38100" dir="2700000">
                    <a:srgbClr val="000000"/>
                  </a:outerShdw>
                </a:effectLst>
              </a:rPr>
              <a:t>     3</a:t>
            </a:r>
            <a:r>
              <a:rPr lang="en-GB" altLang="x-none" sz="2600" baseline="30000" dirty="0">
                <a:effectLst>
                  <a:outerShdw blurRad="38100" dist="38100" dir="2700000">
                    <a:srgbClr val="000000"/>
                  </a:outerShdw>
                </a:effectLst>
              </a:rPr>
              <a:t>2 </a:t>
            </a:r>
            <a:r>
              <a:rPr lang="en-GB" altLang="x-none" sz="2600" dirty="0">
                <a:effectLst>
                  <a:outerShdw blurRad="38100" dist="38100" dir="2700000">
                    <a:srgbClr val="000000"/>
                  </a:outerShdw>
                </a:effectLst>
              </a:rPr>
              <a:t> + 4</a:t>
            </a:r>
            <a:r>
              <a:rPr lang="en-GB" altLang="x-none" sz="2600" baseline="30000" dirty="0">
                <a:effectLst>
                  <a:outerShdw blurRad="38100" dist="38100" dir="2700000">
                    <a:srgbClr val="000000"/>
                  </a:outerShdw>
                </a:effectLst>
              </a:rPr>
              <a:t>2 </a:t>
            </a:r>
            <a:endParaRPr lang="en-GB" altLang="x-none" sz="2600"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marL="514350" indent="-514350" eaLnBrk="1" hangingPunct="1">
              <a:buFont typeface="Garamond" pitchFamily="18" charset="0"/>
              <a:buAutoNum type="arabicParenR"/>
            </a:pPr>
            <a:endParaRPr lang="en-GB" altLang="x-none" sz="2600"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marL="514350" indent="-514350" eaLnBrk="1" hangingPunct="1">
              <a:buFont typeface="Garamond" pitchFamily="18" charset="0"/>
              <a:buAutoNum type="arabicParenR"/>
            </a:pPr>
            <a:r>
              <a:rPr lang="en-GB" altLang="x-none" sz="2600" dirty="0">
                <a:effectLst>
                  <a:outerShdw blurRad="38100" dist="38100" dir="2700000">
                    <a:srgbClr val="000000"/>
                  </a:outerShdw>
                </a:effectLst>
              </a:rPr>
              <a:t>Simplify:</a:t>
            </a:r>
            <a:br>
              <a:rPr lang="en-GB" altLang="x-none" sz="2600" dirty="0">
                <a:effectLst>
                  <a:outerShdw blurRad="38100" dist="38100" dir="2700000">
                    <a:srgbClr val="000000"/>
                  </a:outerShdw>
                </a:effectLst>
              </a:rPr>
            </a:br>
            <a:r>
              <a:rPr lang="en-GB" altLang="x-none" sz="2600" dirty="0">
                <a:effectLst>
                  <a:outerShdw blurRad="38100" dist="38100" dir="2700000">
                    <a:srgbClr val="000000"/>
                  </a:outerShdw>
                </a:effectLst>
              </a:rPr>
              <a:t>     3</a:t>
            </a:r>
            <a:r>
              <a:rPr lang="en-GB" altLang="x-none" sz="2600" baseline="30000" dirty="0">
                <a:effectLst>
                  <a:outerShdw blurRad="38100" dist="38100" dir="2700000">
                    <a:srgbClr val="000000"/>
                  </a:outerShdw>
                </a:effectLst>
              </a:rPr>
              <a:t>2</a:t>
            </a:r>
            <a:r>
              <a:rPr lang="en-GB" altLang="x-none" sz="2600" dirty="0">
                <a:effectLst>
                  <a:outerShdw blurRad="38100" dist="38100" dir="2700000">
                    <a:srgbClr val="000000"/>
                  </a:outerShdw>
                </a:effectLst>
              </a:rPr>
              <a:t> × 3 × 3</a:t>
            </a:r>
            <a:r>
              <a:rPr lang="en-GB" altLang="x-none" sz="2600" baseline="30000" dirty="0">
                <a:effectLst>
                  <a:outerShdw blurRad="38100" dist="38100" dir="2700000">
                    <a:srgbClr val="000000"/>
                  </a:outerShdw>
                </a:effectLst>
              </a:rPr>
              <a:t>5</a:t>
            </a:r>
            <a:br>
              <a:rPr lang="en-GB" altLang="x-none" sz="2600" dirty="0">
                <a:effectLst>
                  <a:outerShdw blurRad="38100" dist="38100" dir="2700000">
                    <a:srgbClr val="000000"/>
                  </a:outerShdw>
                </a:effectLst>
              </a:rPr>
            </a:br>
            <a:endParaRPr lang="en-GB" altLang="x-none" sz="2600" dirty="0"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 marL="514350" indent="-514350" eaLnBrk="1" hangingPunct="1">
              <a:buFont typeface="Garamond" pitchFamily="18" charset="0"/>
              <a:buAutoNum type="arabicParenR"/>
            </a:pPr>
            <a:r>
              <a:rPr lang="en-GB" altLang="x-none" sz="2600" dirty="0">
                <a:effectLst>
                  <a:outerShdw blurRad="38100" dist="38100" dir="2700000">
                    <a:srgbClr val="000000"/>
                  </a:outerShdw>
                </a:effectLst>
              </a:rPr>
              <a:t>Write in index form:</a:t>
            </a:r>
            <a:br>
              <a:rPr lang="en-GB" altLang="x-none" sz="2600" dirty="0">
                <a:effectLst>
                  <a:outerShdw blurRad="38100" dist="38100" dir="2700000">
                    <a:srgbClr val="000000"/>
                  </a:outerShdw>
                </a:effectLst>
              </a:rPr>
            </a:br>
            <a:r>
              <a:rPr lang="en-GB" altLang="x-none" sz="2600" dirty="0">
                <a:effectLst>
                  <a:outerShdw blurRad="38100" dist="38100" dir="2700000">
                    <a:srgbClr val="000000"/>
                  </a:outerShdw>
                </a:effectLst>
              </a:rPr>
              <a:t>     7</a:t>
            </a:r>
            <a:r>
              <a:rPr lang="en-GB" altLang="x-none" sz="2600" baseline="30000" dirty="0">
                <a:effectLst>
                  <a:outerShdw blurRad="38100" dist="38100" dir="2700000">
                    <a:srgbClr val="000000"/>
                  </a:outerShdw>
                </a:effectLst>
              </a:rPr>
              <a:t>6</a:t>
            </a:r>
            <a:r>
              <a:rPr lang="en-GB" altLang="x-none" sz="2600" dirty="0">
                <a:effectLst>
                  <a:outerShdw blurRad="38100" dist="38100" dir="2700000">
                    <a:srgbClr val="000000"/>
                  </a:outerShdw>
                </a:effectLst>
              </a:rPr>
              <a:t> × 7 ÷ 7</a:t>
            </a:r>
            <a:r>
              <a:rPr lang="en-GB" altLang="x-none" sz="2600" baseline="30000" dirty="0">
                <a:effectLst>
                  <a:outerShdw blurRad="38100" dist="38100" dir="2700000">
                    <a:srgbClr val="000000"/>
                  </a:outerShdw>
                </a:effectLst>
              </a:rPr>
              <a:t>6</a:t>
            </a:r>
            <a:endParaRPr lang="en-GB" altLang="x-none" sz="2600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 rot="16200000">
            <a:off x="-2423319" y="2464594"/>
            <a:ext cx="67675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5 Quick Questions</a:t>
            </a:r>
            <a:endParaRPr kumimoji="0" lang="en-US" sz="44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 advTm="6000">
    <p:randomBar dir="vert"/>
  </p:transition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0</TotalTime>
  <Words>149</Words>
  <Application>WPS Presentation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SimSun</vt:lpstr>
      <vt:lpstr>Wingdings</vt:lpstr>
      <vt:lpstr>Garamond</vt:lpstr>
      <vt:lpstr>URW Bookman</vt:lpstr>
      <vt:lpstr>Calibri</vt:lpstr>
      <vt:lpstr>微软雅黑</vt:lpstr>
      <vt:lpstr>Monospace</vt:lpstr>
      <vt:lpstr>Arial Unicode MS</vt:lpstr>
      <vt:lpstr>Stream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Quick Questions</dc:title>
  <dc:creator>Jon Treby</dc:creator>
  <cp:lastModifiedBy>mathssite.com</cp:lastModifiedBy>
  <cp:revision>67</cp:revision>
  <dcterms:created xsi:type="dcterms:W3CDTF">2019-04-16T14:03:27Z</dcterms:created>
  <dcterms:modified xsi:type="dcterms:W3CDTF">2019-04-16T14:03:27Z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1033-11.1.0.8392</vt:lpwstr>
  </property>
</Properties>
</file>